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1" r:id="rId3"/>
    <p:sldId id="258" r:id="rId4"/>
    <p:sldId id="259" r:id="rId5"/>
    <p:sldId id="262" r:id="rId6"/>
    <p:sldId id="263" r:id="rId7"/>
    <p:sldId id="264" r:id="rId8"/>
    <p:sldId id="265" r:id="rId9"/>
  </p:sldIdLst>
  <p:sldSz cx="12192000" cy="6858000"/>
  <p:notesSz cx="6858000" cy="9144000"/>
  <p:custDataLst>
    <p:tags r:id="rId1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DET Celine" initials="RC" lastIdx="0" clrIdx="0">
    <p:extLst>
      <p:ext uri="{19B8F6BF-5375-455C-9EA6-DF929625EA0E}">
        <p15:presenceInfo xmlns:p15="http://schemas.microsoft.com/office/powerpoint/2012/main" userId="S-1-5-21-291734064-2630457852-3515383531-32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81656-AD57-4865-8F2F-987371E56A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4A975B1-353D-4C53-97DD-E475D8C0C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4CAFDA-C8C5-42DE-A26F-FB8A67162571}"/>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95035896-7A54-4AF5-9285-5DD1116DD7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8939F1-CCA0-4755-B116-F4504D960606}"/>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11022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B94F0-A74D-4DE5-B6E7-24A6DCF6736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BBE753-014A-434C-AE5D-EB7581DB5B2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5CA4D2-39E8-4E4B-94D0-88C0150EDD0B}"/>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90AFBF57-AC01-4F1C-B0B2-9378F2DB61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DEF206-4DFF-4C8B-B6FD-75A35E55A94C}"/>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348399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765AA0-8147-44A3-9165-7AF83E91BFD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D8F0BC6-D1E0-4903-A1FD-B3BD2556142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D81D20-01CA-42ED-ABF4-0DDAF2628FCE}"/>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273F4E79-354E-4F65-A30B-01D2E2794B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595448-D51D-4ED9-B2C4-1E08B78E5B21}"/>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141735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2CCB4-5C62-421E-AF89-B9A1EDA2FA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77EB6B-9B5E-4CC1-9C4A-5C6D13E8DD8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BE2DF0-3606-4D81-AF15-E5C5A6AFDC13}"/>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ED0F48B2-84AF-4B0E-8347-83EEE1598B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4977E7-5DFB-414F-8350-575D17CFE851}"/>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57220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CEFCB-48F8-480D-AEAC-901DE05665D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D3D7670-BBAF-4343-823B-51485F69E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65EDC4D-1F68-4A21-8416-F7680A141DC0}"/>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A622C12E-3BA9-4DF0-BD98-DC919853CE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A66AF4-6903-43F2-BBA3-4E004CD9C04B}"/>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164761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63839-9F26-44D5-B6E8-F9336B457F6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AAB758-38B8-40C6-A179-C1DBD3AB9FD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2009D8-51CD-4AE4-8942-A8C0253DD1A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6954E6-6FD7-4BCC-9D33-348A0D668FFB}"/>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7CB4FF68-7724-4AD8-AC94-E6580D3392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E98FEF-43EF-4C01-8668-55A80D4C52F6}"/>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42751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15F15-09B6-49A3-A32C-034A64C5E02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1D1993-77A7-4819-BB2D-9168CA7C0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A16A370-425B-4CDE-996C-7293F92B8748}"/>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2F939E-015F-49F7-B762-D5831BB4C7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C27F7FF-56CE-430F-9A2D-2281AEF90FC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18C8D8C-BB95-412B-A355-D7E2D0A1717E}"/>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8" name="Espace réservé du pied de page 7">
            <a:extLst>
              <a:ext uri="{FF2B5EF4-FFF2-40B4-BE49-F238E27FC236}">
                <a16:creationId xmlns:a16="http://schemas.microsoft.com/office/drawing/2014/main" id="{0FA3F522-22B2-49F0-8F53-C50699443BA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96F2368-C3AD-4A53-9FE1-7337567F489A}"/>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139614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64C87-3329-4877-AFA9-5B10999B70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0041FAA-DAFB-4A73-8AFD-EF0355827696}"/>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4" name="Espace réservé du pied de page 3">
            <a:extLst>
              <a:ext uri="{FF2B5EF4-FFF2-40B4-BE49-F238E27FC236}">
                <a16:creationId xmlns:a16="http://schemas.microsoft.com/office/drawing/2014/main" id="{4C53839C-4C17-4536-A269-A0F02B1938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0C9F07-7ED2-4D9C-90F1-6CBA8E8EAEB2}"/>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44560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B25C95-A1DD-4A0A-89CD-8454775A5CB1}"/>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3" name="Espace réservé du pied de page 2">
            <a:extLst>
              <a:ext uri="{FF2B5EF4-FFF2-40B4-BE49-F238E27FC236}">
                <a16:creationId xmlns:a16="http://schemas.microsoft.com/office/drawing/2014/main" id="{8BC5E916-09AB-47D1-8A10-ED8F278E29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7E683A7-A8A5-4BE5-8DB1-3B826DBC3B1B}"/>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33993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33542-23D6-42A4-94CF-FB6DBF4C52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46B34E-364F-4615-BC4F-1105F9476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FEDE9A-F9AE-4916-82AA-014B60609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B620B8F-5A5D-49E5-B100-542BE50D06EC}"/>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E11BF761-1056-4476-94C1-02F863B63E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FC57C5-73FC-494D-BB34-38AD535CAC75}"/>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21300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3F33E-D6E9-4D63-AEA3-2F671DF424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322502D-CC31-4878-9D9D-16A6848D4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5366A20-C884-4257-8C63-3B91D2AF6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9C17A66-90DD-4FAC-AE1B-D204A7802DA3}"/>
              </a:ext>
            </a:extLst>
          </p:cNvPr>
          <p:cNvSpPr>
            <a:spLocks noGrp="1"/>
          </p:cNvSpPr>
          <p:nvPr>
            <p:ph type="dt" sz="half" idx="10"/>
          </p:nvPr>
        </p:nvSpPr>
        <p:spPr/>
        <p:txBody>
          <a:bodyPr/>
          <a:lstStyle/>
          <a:p>
            <a:fld id="{242FBE33-7820-467D-A1F3-66C010C2BE1E}"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CAFB8071-CBFE-4EE5-BA12-CB9F3A1CD2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C028ED-857E-4368-A46B-49AE1BF0B749}"/>
              </a:ext>
            </a:extLst>
          </p:cNvPr>
          <p:cNvSpPr>
            <a:spLocks noGrp="1"/>
          </p:cNvSpPr>
          <p:nvPr>
            <p:ph type="sldNum" sz="quarter" idx="12"/>
          </p:nvPr>
        </p:nvSpPr>
        <p:spPr/>
        <p:txBody>
          <a:bodyPr/>
          <a:lstStyle/>
          <a:p>
            <a:fld id="{146AAAD5-1609-4A7D-8E6A-5EBC123460A5}" type="slidenum">
              <a:rPr lang="fr-FR" smtClean="0"/>
              <a:t>‹N°›</a:t>
            </a:fld>
            <a:endParaRPr lang="fr-FR"/>
          </a:p>
        </p:txBody>
      </p:sp>
    </p:spTree>
    <p:extLst>
      <p:ext uri="{BB962C8B-B14F-4D97-AF65-F5344CB8AC3E}">
        <p14:creationId xmlns:p14="http://schemas.microsoft.com/office/powerpoint/2010/main" val="131854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75216A-0EEB-44CC-B855-6E4ACC7CC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BC72B1-EF1B-4CED-87AC-D17E95A4F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F94DBB-4F98-4811-8447-FD77EB0C0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FBE33-7820-467D-A1F3-66C010C2BE1E}"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E3BFB79C-F596-4661-8DF1-105FFB7FC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DEDB9AB-AD3B-490E-8232-F225C6312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AAAD5-1609-4A7D-8E6A-5EBC123460A5}" type="slidenum">
              <a:rPr lang="fr-FR" smtClean="0"/>
              <a:t>‹N°›</a:t>
            </a:fld>
            <a:endParaRPr lang="fr-FR"/>
          </a:p>
        </p:txBody>
      </p:sp>
    </p:spTree>
    <p:extLst>
      <p:ext uri="{BB962C8B-B14F-4D97-AF65-F5344CB8AC3E}">
        <p14:creationId xmlns:p14="http://schemas.microsoft.com/office/powerpoint/2010/main" val="407438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hyperlink" Target="https://www.pngall.com/tips-png/download/18053"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3064A66-3CD4-4190-8DD8-8EC4F53594A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859"/>
            <a:ext cx="12204000" cy="8133856"/>
          </a:xfrm>
          <a:prstGeom prst="rect">
            <a:avLst/>
          </a:prstGeom>
        </p:spPr>
      </p:pic>
      <p:sp>
        <p:nvSpPr>
          <p:cNvPr id="7" name="Rectangle 6">
            <a:extLst>
              <a:ext uri="{FF2B5EF4-FFF2-40B4-BE49-F238E27FC236}">
                <a16:creationId xmlns:a16="http://schemas.microsoft.com/office/drawing/2014/main" id="{AEBB9B9E-01F0-40D9-B88A-3558142C45FD}"/>
              </a:ext>
            </a:extLst>
          </p:cNvPr>
          <p:cNvSpPr/>
          <p:nvPr/>
        </p:nvSpPr>
        <p:spPr>
          <a:xfrm>
            <a:off x="0" y="2855167"/>
            <a:ext cx="12204000" cy="135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04364A5-FA23-4448-B9E5-E6B78F9C679C}"/>
              </a:ext>
            </a:extLst>
          </p:cNvPr>
          <p:cNvSpPr>
            <a:spLocks noGrp="1"/>
          </p:cNvSpPr>
          <p:nvPr>
            <p:ph type="title"/>
          </p:nvPr>
        </p:nvSpPr>
        <p:spPr>
          <a:xfrm>
            <a:off x="0" y="2850194"/>
            <a:ext cx="12192000" cy="1325563"/>
          </a:xfrm>
        </p:spPr>
        <p:txBody>
          <a:bodyPr>
            <a:normAutofit/>
          </a:bodyPr>
          <a:lstStyle/>
          <a:p>
            <a:pPr algn="ctr"/>
            <a:r>
              <a:rPr lang="fr-FR" sz="6600" b="1" dirty="0"/>
              <a:t>Zotero – Boutons et collections</a:t>
            </a:r>
          </a:p>
        </p:txBody>
      </p:sp>
    </p:spTree>
    <p:custDataLst>
      <p:tags r:id="rId1"/>
    </p:custDataLst>
    <p:extLst>
      <p:ext uri="{BB962C8B-B14F-4D97-AF65-F5344CB8AC3E}">
        <p14:creationId xmlns:p14="http://schemas.microsoft.com/office/powerpoint/2010/main" val="105718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FFAFF4-E5C9-4164-AEEB-D5E704D7226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7315D26-3822-4797-81A2-FC1C6CEA31E4}"/>
              </a:ext>
            </a:extLst>
          </p:cNvPr>
          <p:cNvSpPr>
            <a:spLocks noGrp="1"/>
          </p:cNvSpPr>
          <p:nvPr>
            <p:ph idx="1"/>
          </p:nvPr>
        </p:nvSpPr>
        <p:spPr/>
        <p:txBody>
          <a:bodyPr/>
          <a:lstStyle/>
          <a:p>
            <a:endParaRPr lang="fr-FR"/>
          </a:p>
        </p:txBody>
      </p:sp>
      <p:pic>
        <p:nvPicPr>
          <p:cNvPr id="8" name="Image 7">
            <a:extLst>
              <a:ext uri="{FF2B5EF4-FFF2-40B4-BE49-F238E27FC236}">
                <a16:creationId xmlns:a16="http://schemas.microsoft.com/office/drawing/2014/main" id="{AD253B50-C7C3-4A0C-BE5F-8C238CFCAE59}"/>
              </a:ext>
            </a:extLst>
          </p:cNvPr>
          <p:cNvPicPr>
            <a:picLocks noChangeAspect="1"/>
          </p:cNvPicPr>
          <p:nvPr/>
        </p:nvPicPr>
        <p:blipFill>
          <a:blip r:embed="rId3"/>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84302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E2FCBD5-7305-4A9D-9711-C1CBC8C1EAE9}"/>
              </a:ext>
            </a:extLst>
          </p:cNvPr>
          <p:cNvPicPr>
            <a:picLocks noGrp="1" noChangeAspect="1"/>
          </p:cNvPicPr>
          <p:nvPr>
            <p:ph idx="1"/>
          </p:nvPr>
        </p:nvPicPr>
        <p:blipFill>
          <a:blip r:embed="rId3"/>
          <a:stretch>
            <a:fillRect/>
          </a:stretch>
        </p:blipFill>
        <p:spPr>
          <a:xfrm>
            <a:off x="2523189" y="2892490"/>
            <a:ext cx="4539733" cy="1408883"/>
          </a:xfrm>
          <a:prstGeom prst="rect">
            <a:avLst/>
          </a:prstGeom>
        </p:spPr>
      </p:pic>
      <p:pic>
        <p:nvPicPr>
          <p:cNvPr id="5" name="Image 4">
            <a:extLst>
              <a:ext uri="{FF2B5EF4-FFF2-40B4-BE49-F238E27FC236}">
                <a16:creationId xmlns:a16="http://schemas.microsoft.com/office/drawing/2014/main" id="{D3BBDFB7-D7FB-48ED-A57A-DC56ACBAC0B3}"/>
              </a:ext>
            </a:extLst>
          </p:cNvPr>
          <p:cNvPicPr>
            <a:picLocks noChangeAspect="1"/>
          </p:cNvPicPr>
          <p:nvPr/>
        </p:nvPicPr>
        <p:blipFill>
          <a:blip r:embed="rId4"/>
          <a:stretch>
            <a:fillRect/>
          </a:stretch>
        </p:blipFill>
        <p:spPr>
          <a:xfrm>
            <a:off x="1231883" y="3797529"/>
            <a:ext cx="2095792" cy="1819529"/>
          </a:xfrm>
          <a:prstGeom prst="rect">
            <a:avLst/>
          </a:prstGeom>
        </p:spPr>
      </p:pic>
      <p:sp>
        <p:nvSpPr>
          <p:cNvPr id="8" name="Flèche : droite 7">
            <a:extLst>
              <a:ext uri="{FF2B5EF4-FFF2-40B4-BE49-F238E27FC236}">
                <a16:creationId xmlns:a16="http://schemas.microsoft.com/office/drawing/2014/main" id="{DBB264CB-D662-4417-B28A-73B6B38E4019}"/>
              </a:ext>
            </a:extLst>
          </p:cNvPr>
          <p:cNvSpPr/>
          <p:nvPr/>
        </p:nvSpPr>
        <p:spPr>
          <a:xfrm rot="3425687">
            <a:off x="2672465" y="3006472"/>
            <a:ext cx="844988" cy="173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C6A114D-553B-45E1-9271-56D85981EAD6}"/>
              </a:ext>
            </a:extLst>
          </p:cNvPr>
          <p:cNvSpPr txBox="1"/>
          <p:nvPr/>
        </p:nvSpPr>
        <p:spPr>
          <a:xfrm>
            <a:off x="1231883" y="1240971"/>
            <a:ext cx="2050361" cy="1477328"/>
          </a:xfrm>
          <a:prstGeom prst="rect">
            <a:avLst/>
          </a:prstGeom>
          <a:noFill/>
          <a:ln>
            <a:solidFill>
              <a:schemeClr val="accent1"/>
            </a:solidFill>
          </a:ln>
        </p:spPr>
        <p:txBody>
          <a:bodyPr wrap="square" rtlCol="0">
            <a:spAutoFit/>
          </a:bodyPr>
          <a:lstStyle/>
          <a:p>
            <a:r>
              <a:rPr lang="fr-FR" dirty="0"/>
              <a:t>Pour ajouter manuellement une référence bibliographique d’un document</a:t>
            </a:r>
          </a:p>
        </p:txBody>
      </p:sp>
      <p:pic>
        <p:nvPicPr>
          <p:cNvPr id="10" name="Image 9">
            <a:extLst>
              <a:ext uri="{FF2B5EF4-FFF2-40B4-BE49-F238E27FC236}">
                <a16:creationId xmlns:a16="http://schemas.microsoft.com/office/drawing/2014/main" id="{FAB48346-A897-46E7-B574-A7A02204F07C}"/>
              </a:ext>
            </a:extLst>
          </p:cNvPr>
          <p:cNvPicPr>
            <a:picLocks noChangeAspect="1"/>
          </p:cNvPicPr>
          <p:nvPr/>
        </p:nvPicPr>
        <p:blipFill>
          <a:blip r:embed="rId5"/>
          <a:stretch>
            <a:fillRect/>
          </a:stretch>
        </p:blipFill>
        <p:spPr>
          <a:xfrm>
            <a:off x="3857311" y="3797529"/>
            <a:ext cx="4477375" cy="704948"/>
          </a:xfrm>
          <a:prstGeom prst="rect">
            <a:avLst/>
          </a:prstGeom>
        </p:spPr>
      </p:pic>
      <p:sp>
        <p:nvSpPr>
          <p:cNvPr id="11" name="Flèche : droite 10">
            <a:extLst>
              <a:ext uri="{FF2B5EF4-FFF2-40B4-BE49-F238E27FC236}">
                <a16:creationId xmlns:a16="http://schemas.microsoft.com/office/drawing/2014/main" id="{31AE258B-C1A7-46E4-B3FD-A3189684C13D}"/>
              </a:ext>
            </a:extLst>
          </p:cNvPr>
          <p:cNvSpPr/>
          <p:nvPr/>
        </p:nvSpPr>
        <p:spPr>
          <a:xfrm rot="5400000">
            <a:off x="3536181" y="2955825"/>
            <a:ext cx="684437" cy="15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4279529-7278-4261-9D5C-972034C96BB9}"/>
              </a:ext>
            </a:extLst>
          </p:cNvPr>
          <p:cNvSpPr txBox="1"/>
          <p:nvPr/>
        </p:nvSpPr>
        <p:spPr>
          <a:xfrm>
            <a:off x="3312576" y="989796"/>
            <a:ext cx="2095792" cy="1754326"/>
          </a:xfrm>
          <a:prstGeom prst="rect">
            <a:avLst/>
          </a:prstGeom>
          <a:noFill/>
          <a:ln>
            <a:solidFill>
              <a:schemeClr val="accent1"/>
            </a:solidFill>
          </a:ln>
        </p:spPr>
        <p:txBody>
          <a:bodyPr wrap="square" rtlCol="0">
            <a:spAutoFit/>
          </a:bodyPr>
          <a:lstStyle/>
          <a:p>
            <a:r>
              <a:rPr lang="fr-FR" dirty="0"/>
              <a:t>Pour ajouter de façon automatique une référence bibliographique à partir de numéros normalisés</a:t>
            </a:r>
          </a:p>
        </p:txBody>
      </p:sp>
      <p:pic>
        <p:nvPicPr>
          <p:cNvPr id="13" name="Image 12">
            <a:extLst>
              <a:ext uri="{FF2B5EF4-FFF2-40B4-BE49-F238E27FC236}">
                <a16:creationId xmlns:a16="http://schemas.microsoft.com/office/drawing/2014/main" id="{AD313A67-2F45-4F55-A465-C0F4D94C4EA2}"/>
              </a:ext>
            </a:extLst>
          </p:cNvPr>
          <p:cNvPicPr>
            <a:picLocks noChangeAspect="1"/>
          </p:cNvPicPr>
          <p:nvPr/>
        </p:nvPicPr>
        <p:blipFill>
          <a:blip r:embed="rId6"/>
          <a:stretch>
            <a:fillRect/>
          </a:stretch>
        </p:blipFill>
        <p:spPr>
          <a:xfrm>
            <a:off x="6783634" y="474153"/>
            <a:ext cx="4546058" cy="2899749"/>
          </a:xfrm>
          <a:prstGeom prst="rect">
            <a:avLst/>
          </a:prstGeom>
        </p:spPr>
      </p:pic>
      <p:sp>
        <p:nvSpPr>
          <p:cNvPr id="14" name="Flèche : droite 13">
            <a:extLst>
              <a:ext uri="{FF2B5EF4-FFF2-40B4-BE49-F238E27FC236}">
                <a16:creationId xmlns:a16="http://schemas.microsoft.com/office/drawing/2014/main" id="{9137D0F1-5ED6-4882-A1EB-76881F71AC7B}"/>
              </a:ext>
            </a:extLst>
          </p:cNvPr>
          <p:cNvSpPr/>
          <p:nvPr/>
        </p:nvSpPr>
        <p:spPr>
          <a:xfrm rot="6880573">
            <a:off x="6140350" y="2635988"/>
            <a:ext cx="1564189" cy="209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67EF2E55-8002-47EF-8F40-750754F46547}"/>
              </a:ext>
            </a:extLst>
          </p:cNvPr>
          <p:cNvSpPr txBox="1"/>
          <p:nvPr/>
        </p:nvSpPr>
        <p:spPr>
          <a:xfrm>
            <a:off x="7374677" y="1986458"/>
            <a:ext cx="2514032" cy="923330"/>
          </a:xfrm>
          <a:prstGeom prst="rect">
            <a:avLst/>
          </a:prstGeom>
          <a:noFill/>
          <a:ln>
            <a:solidFill>
              <a:schemeClr val="accent1"/>
            </a:solidFill>
          </a:ln>
        </p:spPr>
        <p:txBody>
          <a:bodyPr wrap="square" rtlCol="0">
            <a:spAutoFit/>
          </a:bodyPr>
          <a:lstStyle/>
          <a:p>
            <a:r>
              <a:rPr lang="fr-FR" dirty="0"/>
              <a:t>Permet de faire une recherche avancée dans vos références</a:t>
            </a:r>
          </a:p>
        </p:txBody>
      </p:sp>
    </p:spTree>
    <p:custDataLst>
      <p:tags r:id="rId1"/>
    </p:custDataLst>
    <p:extLst>
      <p:ext uri="{BB962C8B-B14F-4D97-AF65-F5344CB8AC3E}">
        <p14:creationId xmlns:p14="http://schemas.microsoft.com/office/powerpoint/2010/main" val="301794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77014F6-6F46-4014-8FC3-378A3EFF8C66}"/>
              </a:ext>
            </a:extLst>
          </p:cNvPr>
          <p:cNvSpPr txBox="1"/>
          <p:nvPr/>
        </p:nvSpPr>
        <p:spPr>
          <a:xfrm>
            <a:off x="395347" y="286545"/>
            <a:ext cx="2939143" cy="923330"/>
          </a:xfrm>
          <a:prstGeom prst="rect">
            <a:avLst/>
          </a:prstGeom>
          <a:noFill/>
        </p:spPr>
        <p:txBody>
          <a:bodyPr wrap="square" rtlCol="0">
            <a:spAutoFit/>
          </a:bodyPr>
          <a:lstStyle/>
          <a:p>
            <a:r>
              <a:rPr lang="fr-FR" dirty="0"/>
              <a:t>Les informations bibliographiques du document</a:t>
            </a:r>
          </a:p>
        </p:txBody>
      </p:sp>
      <p:pic>
        <p:nvPicPr>
          <p:cNvPr id="3" name="Image 2">
            <a:extLst>
              <a:ext uri="{FF2B5EF4-FFF2-40B4-BE49-F238E27FC236}">
                <a16:creationId xmlns:a16="http://schemas.microsoft.com/office/drawing/2014/main" id="{F75F09EE-51CB-44E3-B01B-1F562A09F5BB}"/>
              </a:ext>
            </a:extLst>
          </p:cNvPr>
          <p:cNvPicPr>
            <a:picLocks noChangeAspect="1"/>
          </p:cNvPicPr>
          <p:nvPr/>
        </p:nvPicPr>
        <p:blipFill>
          <a:blip r:embed="rId3"/>
          <a:stretch>
            <a:fillRect/>
          </a:stretch>
        </p:blipFill>
        <p:spPr>
          <a:xfrm>
            <a:off x="327619" y="1483952"/>
            <a:ext cx="3053723" cy="1622290"/>
          </a:xfrm>
          <a:prstGeom prst="rect">
            <a:avLst/>
          </a:prstGeom>
        </p:spPr>
      </p:pic>
      <p:sp>
        <p:nvSpPr>
          <p:cNvPr id="6" name="Flèche : droite 5">
            <a:extLst>
              <a:ext uri="{FF2B5EF4-FFF2-40B4-BE49-F238E27FC236}">
                <a16:creationId xmlns:a16="http://schemas.microsoft.com/office/drawing/2014/main" id="{37356324-27E2-4784-84BB-D22485B68D99}"/>
              </a:ext>
            </a:extLst>
          </p:cNvPr>
          <p:cNvSpPr/>
          <p:nvPr/>
        </p:nvSpPr>
        <p:spPr>
          <a:xfrm rot="5400000">
            <a:off x="1191845" y="1356580"/>
            <a:ext cx="684437" cy="15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CB27444-721D-4BE0-8D3F-0445F56B649D}"/>
              </a:ext>
            </a:extLst>
          </p:cNvPr>
          <p:cNvPicPr>
            <a:picLocks noChangeAspect="1"/>
          </p:cNvPicPr>
          <p:nvPr/>
        </p:nvPicPr>
        <p:blipFill>
          <a:blip r:embed="rId4"/>
          <a:stretch>
            <a:fillRect/>
          </a:stretch>
        </p:blipFill>
        <p:spPr>
          <a:xfrm>
            <a:off x="5150841" y="1098434"/>
            <a:ext cx="3115110" cy="1476581"/>
          </a:xfrm>
          <a:prstGeom prst="rect">
            <a:avLst/>
          </a:prstGeom>
        </p:spPr>
      </p:pic>
      <p:sp>
        <p:nvSpPr>
          <p:cNvPr id="11" name="Flèche : droite 10">
            <a:extLst>
              <a:ext uri="{FF2B5EF4-FFF2-40B4-BE49-F238E27FC236}">
                <a16:creationId xmlns:a16="http://schemas.microsoft.com/office/drawing/2014/main" id="{536AD5DA-6FC4-4143-9574-B0AE2FFB338E}"/>
              </a:ext>
            </a:extLst>
          </p:cNvPr>
          <p:cNvSpPr/>
          <p:nvPr/>
        </p:nvSpPr>
        <p:spPr>
          <a:xfrm rot="5400000">
            <a:off x="5339715" y="1014362"/>
            <a:ext cx="684437" cy="15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609A78B-09D4-479E-952F-7F71762E5E84}"/>
              </a:ext>
            </a:extLst>
          </p:cNvPr>
          <p:cNvSpPr txBox="1"/>
          <p:nvPr/>
        </p:nvSpPr>
        <p:spPr>
          <a:xfrm>
            <a:off x="3769253" y="219482"/>
            <a:ext cx="2939143" cy="923330"/>
          </a:xfrm>
          <a:prstGeom prst="rect">
            <a:avLst/>
          </a:prstGeom>
          <a:noFill/>
        </p:spPr>
        <p:txBody>
          <a:bodyPr wrap="square" rtlCol="0">
            <a:spAutoFit/>
          </a:bodyPr>
          <a:lstStyle/>
          <a:p>
            <a:r>
              <a:rPr lang="fr-FR" dirty="0"/>
              <a:t>Vous pouvez ajouter des notes sur vos références bibliographiques </a:t>
            </a:r>
          </a:p>
        </p:txBody>
      </p:sp>
      <p:pic>
        <p:nvPicPr>
          <p:cNvPr id="15" name="Image 14">
            <a:extLst>
              <a:ext uri="{FF2B5EF4-FFF2-40B4-BE49-F238E27FC236}">
                <a16:creationId xmlns:a16="http://schemas.microsoft.com/office/drawing/2014/main" id="{D1311465-2627-4AC5-B864-AACA3E1753CE}"/>
              </a:ext>
            </a:extLst>
          </p:cNvPr>
          <p:cNvPicPr>
            <a:picLocks noChangeAspect="1"/>
          </p:cNvPicPr>
          <p:nvPr/>
        </p:nvPicPr>
        <p:blipFill>
          <a:blip r:embed="rId5"/>
          <a:stretch>
            <a:fillRect/>
          </a:stretch>
        </p:blipFill>
        <p:spPr>
          <a:xfrm>
            <a:off x="5238824" y="3705837"/>
            <a:ext cx="3172268" cy="1619476"/>
          </a:xfrm>
          <a:prstGeom prst="rect">
            <a:avLst/>
          </a:prstGeom>
        </p:spPr>
      </p:pic>
      <p:sp>
        <p:nvSpPr>
          <p:cNvPr id="16" name="Flèche : droite 15">
            <a:extLst>
              <a:ext uri="{FF2B5EF4-FFF2-40B4-BE49-F238E27FC236}">
                <a16:creationId xmlns:a16="http://schemas.microsoft.com/office/drawing/2014/main" id="{E53D5D8B-57F8-46F2-9D6C-31DC3B912272}"/>
              </a:ext>
            </a:extLst>
          </p:cNvPr>
          <p:cNvSpPr/>
          <p:nvPr/>
        </p:nvSpPr>
        <p:spPr>
          <a:xfrm rot="5400000">
            <a:off x="6145882" y="3444439"/>
            <a:ext cx="352150" cy="90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28C3E7F-B9CB-40FF-BFE6-23171B2AB0FD}"/>
              </a:ext>
            </a:extLst>
          </p:cNvPr>
          <p:cNvSpPr txBox="1"/>
          <p:nvPr/>
        </p:nvSpPr>
        <p:spPr>
          <a:xfrm>
            <a:off x="4928027" y="2399800"/>
            <a:ext cx="2657087" cy="954107"/>
          </a:xfrm>
          <a:prstGeom prst="rect">
            <a:avLst/>
          </a:prstGeom>
          <a:noFill/>
        </p:spPr>
        <p:txBody>
          <a:bodyPr wrap="square" rtlCol="0">
            <a:spAutoFit/>
          </a:bodyPr>
          <a:lstStyle/>
          <a:p>
            <a:r>
              <a:rPr lang="fr-FR" sz="1400" dirty="0"/>
              <a:t>Vous pouvez utiliser les marqueurs (les vôtres sont en bleu, ceux importés des métadonnées sont en orange)</a:t>
            </a:r>
          </a:p>
        </p:txBody>
      </p:sp>
      <p:pic>
        <p:nvPicPr>
          <p:cNvPr id="19" name="Image 18">
            <a:extLst>
              <a:ext uri="{FF2B5EF4-FFF2-40B4-BE49-F238E27FC236}">
                <a16:creationId xmlns:a16="http://schemas.microsoft.com/office/drawing/2014/main" id="{F0789E33-4F33-4486-AE9D-836F1159C528}"/>
              </a:ext>
            </a:extLst>
          </p:cNvPr>
          <p:cNvPicPr>
            <a:picLocks noChangeAspect="1"/>
          </p:cNvPicPr>
          <p:nvPr/>
        </p:nvPicPr>
        <p:blipFill>
          <a:blip r:embed="rId6"/>
          <a:stretch>
            <a:fillRect/>
          </a:stretch>
        </p:blipFill>
        <p:spPr>
          <a:xfrm>
            <a:off x="8488765" y="2523415"/>
            <a:ext cx="2896004" cy="1343212"/>
          </a:xfrm>
          <a:prstGeom prst="rect">
            <a:avLst/>
          </a:prstGeom>
        </p:spPr>
      </p:pic>
      <p:sp>
        <p:nvSpPr>
          <p:cNvPr id="20" name="Flèche : droite 19">
            <a:extLst>
              <a:ext uri="{FF2B5EF4-FFF2-40B4-BE49-F238E27FC236}">
                <a16:creationId xmlns:a16="http://schemas.microsoft.com/office/drawing/2014/main" id="{1FBC1749-92FE-4D38-A429-A3DD764ABF66}"/>
              </a:ext>
            </a:extLst>
          </p:cNvPr>
          <p:cNvSpPr/>
          <p:nvPr/>
        </p:nvSpPr>
        <p:spPr>
          <a:xfrm rot="5400000">
            <a:off x="9871286" y="2345006"/>
            <a:ext cx="684437" cy="15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52A1A9E-8890-4156-B08C-BE2465C9F533}"/>
              </a:ext>
            </a:extLst>
          </p:cNvPr>
          <p:cNvSpPr txBox="1"/>
          <p:nvPr/>
        </p:nvSpPr>
        <p:spPr>
          <a:xfrm>
            <a:off x="8488765" y="1230620"/>
            <a:ext cx="2939143" cy="646331"/>
          </a:xfrm>
          <a:prstGeom prst="rect">
            <a:avLst/>
          </a:prstGeom>
          <a:noFill/>
        </p:spPr>
        <p:txBody>
          <a:bodyPr wrap="square" rtlCol="0">
            <a:spAutoFit/>
          </a:bodyPr>
          <a:lstStyle/>
          <a:p>
            <a:r>
              <a:rPr lang="fr-FR" dirty="0"/>
              <a:t>Vous pouvez également lier des documents entre eux</a:t>
            </a:r>
          </a:p>
        </p:txBody>
      </p:sp>
      <p:sp>
        <p:nvSpPr>
          <p:cNvPr id="22" name="ZoneTexte 21">
            <a:extLst>
              <a:ext uri="{FF2B5EF4-FFF2-40B4-BE49-F238E27FC236}">
                <a16:creationId xmlns:a16="http://schemas.microsoft.com/office/drawing/2014/main" id="{9DCB5C55-C901-4323-8E89-01B845D60D6D}"/>
              </a:ext>
            </a:extLst>
          </p:cNvPr>
          <p:cNvSpPr txBox="1"/>
          <p:nvPr/>
        </p:nvSpPr>
        <p:spPr>
          <a:xfrm>
            <a:off x="756979" y="5603846"/>
            <a:ext cx="10627790" cy="646331"/>
          </a:xfrm>
          <a:prstGeom prst="rect">
            <a:avLst/>
          </a:prstGeom>
          <a:noFill/>
        </p:spPr>
        <p:txBody>
          <a:bodyPr wrap="square" rtlCol="0">
            <a:spAutoFit/>
          </a:bodyPr>
          <a:lstStyle/>
          <a:p>
            <a:r>
              <a:rPr lang="fr-FR" dirty="0"/>
              <a:t>Les fonctionnalités </a:t>
            </a:r>
            <a:r>
              <a:rPr lang="fr-FR" i="1" dirty="0"/>
              <a:t>Notes</a:t>
            </a:r>
            <a:r>
              <a:rPr lang="fr-FR" dirty="0"/>
              <a:t>, </a:t>
            </a:r>
            <a:r>
              <a:rPr lang="fr-FR" i="1" dirty="0"/>
              <a:t>Marqueurs</a:t>
            </a:r>
            <a:r>
              <a:rPr lang="fr-FR" dirty="0"/>
              <a:t> et </a:t>
            </a:r>
            <a:r>
              <a:rPr lang="fr-FR" i="1" dirty="0"/>
              <a:t>Connexe</a:t>
            </a:r>
            <a:r>
              <a:rPr lang="fr-FR" dirty="0"/>
              <a:t> sont liées à l’organisation de votre bibliothèque ; elles ne figureront pas dans les références bibliographiques que vous générerez par la suite.</a:t>
            </a:r>
          </a:p>
        </p:txBody>
      </p:sp>
      <p:pic>
        <p:nvPicPr>
          <p:cNvPr id="24" name="Image 23">
            <a:extLst>
              <a:ext uri="{FF2B5EF4-FFF2-40B4-BE49-F238E27FC236}">
                <a16:creationId xmlns:a16="http://schemas.microsoft.com/office/drawing/2014/main" id="{35AF5C42-47CE-402C-BE9E-6BA1B1A3BF94}"/>
              </a:ext>
            </a:extLst>
          </p:cNvPr>
          <p:cNvPicPr>
            <a:picLocks noChangeAspect="1"/>
          </p:cNvPicPr>
          <p:nvPr/>
        </p:nvPicPr>
        <p:blipFill>
          <a:blip r:embed="rId7"/>
          <a:stretch>
            <a:fillRect/>
          </a:stretch>
        </p:blipFill>
        <p:spPr>
          <a:xfrm>
            <a:off x="2460001" y="4205876"/>
            <a:ext cx="2438740" cy="990738"/>
          </a:xfrm>
          <a:prstGeom prst="rect">
            <a:avLst/>
          </a:prstGeom>
        </p:spPr>
      </p:pic>
      <p:sp>
        <p:nvSpPr>
          <p:cNvPr id="25" name="ZoneTexte 24">
            <a:extLst>
              <a:ext uri="{FF2B5EF4-FFF2-40B4-BE49-F238E27FC236}">
                <a16:creationId xmlns:a16="http://schemas.microsoft.com/office/drawing/2014/main" id="{AE35618E-B4FC-4CAA-BCBD-BF17ED0ADF4F}"/>
              </a:ext>
            </a:extLst>
          </p:cNvPr>
          <p:cNvSpPr txBox="1"/>
          <p:nvPr/>
        </p:nvSpPr>
        <p:spPr>
          <a:xfrm>
            <a:off x="2440709" y="3172033"/>
            <a:ext cx="2657087" cy="738664"/>
          </a:xfrm>
          <a:prstGeom prst="rect">
            <a:avLst/>
          </a:prstGeom>
          <a:noFill/>
        </p:spPr>
        <p:txBody>
          <a:bodyPr wrap="square" rtlCol="0">
            <a:spAutoFit/>
          </a:bodyPr>
          <a:lstStyle/>
          <a:p>
            <a:r>
              <a:rPr lang="fr-FR" sz="1400" dirty="0"/>
              <a:t>Les marqueurs sont incrémentés dans une liste qui se trouve en bas à gauche de l’écran Zotero</a:t>
            </a:r>
          </a:p>
        </p:txBody>
      </p:sp>
      <p:sp>
        <p:nvSpPr>
          <p:cNvPr id="26" name="Flèche : droite 25">
            <a:extLst>
              <a:ext uri="{FF2B5EF4-FFF2-40B4-BE49-F238E27FC236}">
                <a16:creationId xmlns:a16="http://schemas.microsoft.com/office/drawing/2014/main" id="{4C855565-00BA-4EE5-9625-553001D322A1}"/>
              </a:ext>
            </a:extLst>
          </p:cNvPr>
          <p:cNvSpPr/>
          <p:nvPr/>
        </p:nvSpPr>
        <p:spPr>
          <a:xfrm rot="5400000">
            <a:off x="3911415" y="3997416"/>
            <a:ext cx="352150" cy="90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a:extLst>
              <a:ext uri="{FF2B5EF4-FFF2-40B4-BE49-F238E27FC236}">
                <a16:creationId xmlns:a16="http://schemas.microsoft.com/office/drawing/2014/main" id="{3728C8DC-E908-4864-BECB-3B2FD3818777}"/>
              </a:ext>
            </a:extLst>
          </p:cNvPr>
          <p:cNvSpPr/>
          <p:nvPr/>
        </p:nvSpPr>
        <p:spPr>
          <a:xfrm rot="8580888">
            <a:off x="4705051" y="4596612"/>
            <a:ext cx="567859" cy="111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243215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320981A-3829-49A4-B245-48A5E368C584}"/>
              </a:ext>
            </a:extLst>
          </p:cNvPr>
          <p:cNvSpPr txBox="1"/>
          <p:nvPr/>
        </p:nvSpPr>
        <p:spPr>
          <a:xfrm>
            <a:off x="788565" y="319030"/>
            <a:ext cx="4496499" cy="646331"/>
          </a:xfrm>
          <a:prstGeom prst="rect">
            <a:avLst/>
          </a:prstGeom>
          <a:noFill/>
        </p:spPr>
        <p:txBody>
          <a:bodyPr wrap="square" rtlCol="0">
            <a:spAutoFit/>
          </a:bodyPr>
          <a:lstStyle/>
          <a:p>
            <a:r>
              <a:rPr lang="fr-FR" dirty="0"/>
              <a:t>Dans votre bibliothèque, vous pouvez chasser les doublons grâce à cette fonction</a:t>
            </a:r>
          </a:p>
        </p:txBody>
      </p:sp>
      <p:pic>
        <p:nvPicPr>
          <p:cNvPr id="12" name="Image 11">
            <a:extLst>
              <a:ext uri="{FF2B5EF4-FFF2-40B4-BE49-F238E27FC236}">
                <a16:creationId xmlns:a16="http://schemas.microsoft.com/office/drawing/2014/main" id="{1FF0BAD4-E758-4001-9F51-932A7F8D5330}"/>
              </a:ext>
            </a:extLst>
          </p:cNvPr>
          <p:cNvPicPr>
            <a:picLocks noChangeAspect="1"/>
          </p:cNvPicPr>
          <p:nvPr/>
        </p:nvPicPr>
        <p:blipFill>
          <a:blip r:embed="rId3"/>
          <a:stretch>
            <a:fillRect/>
          </a:stretch>
        </p:blipFill>
        <p:spPr>
          <a:xfrm>
            <a:off x="643433" y="1040293"/>
            <a:ext cx="7935432" cy="2915057"/>
          </a:xfrm>
          <a:prstGeom prst="rect">
            <a:avLst/>
          </a:prstGeom>
        </p:spPr>
      </p:pic>
      <p:sp>
        <p:nvSpPr>
          <p:cNvPr id="13" name="ZoneTexte 12">
            <a:extLst>
              <a:ext uri="{FF2B5EF4-FFF2-40B4-BE49-F238E27FC236}">
                <a16:creationId xmlns:a16="http://schemas.microsoft.com/office/drawing/2014/main" id="{7FE47FA8-4687-425A-8898-6FA7E4EC1A37}"/>
              </a:ext>
            </a:extLst>
          </p:cNvPr>
          <p:cNvSpPr txBox="1"/>
          <p:nvPr/>
        </p:nvSpPr>
        <p:spPr>
          <a:xfrm>
            <a:off x="890631" y="4967929"/>
            <a:ext cx="4496499" cy="369332"/>
          </a:xfrm>
          <a:prstGeom prst="rect">
            <a:avLst/>
          </a:prstGeom>
          <a:noFill/>
        </p:spPr>
        <p:txBody>
          <a:bodyPr wrap="square" rtlCol="0">
            <a:spAutoFit/>
          </a:bodyPr>
          <a:lstStyle/>
          <a:p>
            <a:r>
              <a:rPr lang="fr-FR" dirty="0"/>
              <a:t>Pour ensuite choisir de les fusionner ou non</a:t>
            </a:r>
          </a:p>
        </p:txBody>
      </p:sp>
      <p:pic>
        <p:nvPicPr>
          <p:cNvPr id="15" name="Image 14">
            <a:extLst>
              <a:ext uri="{FF2B5EF4-FFF2-40B4-BE49-F238E27FC236}">
                <a16:creationId xmlns:a16="http://schemas.microsoft.com/office/drawing/2014/main" id="{29DA75AF-617C-4A3E-AFC4-2EE45C8E703F}"/>
              </a:ext>
            </a:extLst>
          </p:cNvPr>
          <p:cNvPicPr>
            <a:picLocks noChangeAspect="1"/>
          </p:cNvPicPr>
          <p:nvPr/>
        </p:nvPicPr>
        <p:blipFill>
          <a:blip r:embed="rId4"/>
          <a:stretch>
            <a:fillRect/>
          </a:stretch>
        </p:blipFill>
        <p:spPr>
          <a:xfrm>
            <a:off x="5285064" y="3966861"/>
            <a:ext cx="5858693" cy="2572109"/>
          </a:xfrm>
          <a:prstGeom prst="rect">
            <a:avLst/>
          </a:prstGeom>
        </p:spPr>
      </p:pic>
    </p:spTree>
    <p:custDataLst>
      <p:tags r:id="rId1"/>
    </p:custDataLst>
    <p:extLst>
      <p:ext uri="{BB962C8B-B14F-4D97-AF65-F5344CB8AC3E}">
        <p14:creationId xmlns:p14="http://schemas.microsoft.com/office/powerpoint/2010/main" val="351471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3DBAA5F-37C7-4DC1-8088-F944B0BAB3FF}"/>
              </a:ext>
            </a:extLst>
          </p:cNvPr>
          <p:cNvPicPr>
            <a:picLocks noChangeAspect="1"/>
          </p:cNvPicPr>
          <p:nvPr/>
        </p:nvPicPr>
        <p:blipFill>
          <a:blip r:embed="rId3"/>
          <a:stretch>
            <a:fillRect/>
          </a:stretch>
        </p:blipFill>
        <p:spPr>
          <a:xfrm>
            <a:off x="542150" y="579180"/>
            <a:ext cx="5553850" cy="2629267"/>
          </a:xfrm>
          <a:prstGeom prst="rect">
            <a:avLst/>
          </a:prstGeom>
        </p:spPr>
      </p:pic>
      <p:sp>
        <p:nvSpPr>
          <p:cNvPr id="6" name="ZoneTexte 5">
            <a:extLst>
              <a:ext uri="{FF2B5EF4-FFF2-40B4-BE49-F238E27FC236}">
                <a16:creationId xmlns:a16="http://schemas.microsoft.com/office/drawing/2014/main" id="{40521ABE-FF58-4DD6-963F-5968AAB82F54}"/>
              </a:ext>
            </a:extLst>
          </p:cNvPr>
          <p:cNvSpPr txBox="1"/>
          <p:nvPr/>
        </p:nvSpPr>
        <p:spPr>
          <a:xfrm>
            <a:off x="6828639" y="1082180"/>
            <a:ext cx="3137482" cy="2031325"/>
          </a:xfrm>
          <a:prstGeom prst="rect">
            <a:avLst/>
          </a:prstGeom>
          <a:noFill/>
        </p:spPr>
        <p:txBody>
          <a:bodyPr wrap="square" rtlCol="0">
            <a:spAutoFit/>
          </a:bodyPr>
          <a:lstStyle/>
          <a:p>
            <a:r>
              <a:rPr lang="fr-FR" dirty="0"/>
              <a:t>Vous pouvez également alimenter le menu </a:t>
            </a:r>
            <a:r>
              <a:rPr lang="fr-FR" i="1" dirty="0"/>
              <a:t>Mes publications</a:t>
            </a:r>
            <a:r>
              <a:rPr lang="fr-FR" dirty="0"/>
              <a:t> afin de les rendre visibles sur votre profil public Zotero.org et/ou d’éditer facilement la bibliographie de vos publications.</a:t>
            </a:r>
          </a:p>
        </p:txBody>
      </p:sp>
      <p:pic>
        <p:nvPicPr>
          <p:cNvPr id="8" name="Image 7">
            <a:extLst>
              <a:ext uri="{FF2B5EF4-FFF2-40B4-BE49-F238E27FC236}">
                <a16:creationId xmlns:a16="http://schemas.microsoft.com/office/drawing/2014/main" id="{4B511560-3EF5-4C28-8AFB-A9D375E29B22}"/>
              </a:ext>
            </a:extLst>
          </p:cNvPr>
          <p:cNvPicPr>
            <a:picLocks noChangeAspect="1"/>
          </p:cNvPicPr>
          <p:nvPr/>
        </p:nvPicPr>
        <p:blipFill>
          <a:blip r:embed="rId4"/>
          <a:stretch>
            <a:fillRect/>
          </a:stretch>
        </p:blipFill>
        <p:spPr>
          <a:xfrm>
            <a:off x="5137843" y="3600473"/>
            <a:ext cx="4667901" cy="2457793"/>
          </a:xfrm>
          <a:prstGeom prst="rect">
            <a:avLst/>
          </a:prstGeom>
          <a:ln>
            <a:solidFill>
              <a:srgbClr val="002060"/>
            </a:solidFill>
          </a:ln>
        </p:spPr>
      </p:pic>
      <p:cxnSp>
        <p:nvCxnSpPr>
          <p:cNvPr id="13" name="Connecteur droit avec flèche 12">
            <a:extLst>
              <a:ext uri="{FF2B5EF4-FFF2-40B4-BE49-F238E27FC236}">
                <a16:creationId xmlns:a16="http://schemas.microsoft.com/office/drawing/2014/main" id="{12A9E9A1-ACA8-4341-ACCE-C0EF0D3A306B}"/>
              </a:ext>
            </a:extLst>
          </p:cNvPr>
          <p:cNvCxnSpPr>
            <a:cxnSpLocks/>
          </p:cNvCxnSpPr>
          <p:nvPr/>
        </p:nvCxnSpPr>
        <p:spPr>
          <a:xfrm flipH="1">
            <a:off x="8246378" y="2902591"/>
            <a:ext cx="486561" cy="766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0055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B23589-E1A1-4D67-B8D4-803B4D992D98}"/>
              </a:ext>
            </a:extLst>
          </p:cNvPr>
          <p:cNvPicPr>
            <a:picLocks noChangeAspect="1"/>
          </p:cNvPicPr>
          <p:nvPr/>
        </p:nvPicPr>
        <p:blipFill>
          <a:blip r:embed="rId3"/>
          <a:stretch>
            <a:fillRect/>
          </a:stretch>
        </p:blipFill>
        <p:spPr>
          <a:xfrm>
            <a:off x="485505" y="414825"/>
            <a:ext cx="5268060" cy="2762636"/>
          </a:xfrm>
          <a:prstGeom prst="rect">
            <a:avLst/>
          </a:prstGeom>
          <a:ln>
            <a:solidFill>
              <a:schemeClr val="tx1"/>
            </a:solidFill>
            <a:prstDash val="solid"/>
          </a:ln>
        </p:spPr>
      </p:pic>
      <p:sp>
        <p:nvSpPr>
          <p:cNvPr id="4" name="ZoneTexte 3">
            <a:extLst>
              <a:ext uri="{FF2B5EF4-FFF2-40B4-BE49-F238E27FC236}">
                <a16:creationId xmlns:a16="http://schemas.microsoft.com/office/drawing/2014/main" id="{3F613C86-C83A-46D1-A926-2F545707D39C}"/>
              </a:ext>
            </a:extLst>
          </p:cNvPr>
          <p:cNvSpPr txBox="1"/>
          <p:nvPr/>
        </p:nvSpPr>
        <p:spPr>
          <a:xfrm>
            <a:off x="6559420" y="755780"/>
            <a:ext cx="2323323" cy="1477328"/>
          </a:xfrm>
          <a:prstGeom prst="rect">
            <a:avLst/>
          </a:prstGeom>
          <a:noFill/>
        </p:spPr>
        <p:txBody>
          <a:bodyPr wrap="square" rtlCol="0">
            <a:spAutoFit/>
          </a:bodyPr>
          <a:lstStyle/>
          <a:p>
            <a:r>
              <a:rPr lang="fr-FR" dirty="0"/>
              <a:t>Vous pouvez ici avoir vue sur toutes les références que vous n’avez pas classées dans une collection.</a:t>
            </a:r>
          </a:p>
        </p:txBody>
      </p:sp>
      <p:pic>
        <p:nvPicPr>
          <p:cNvPr id="6" name="Image 5">
            <a:extLst>
              <a:ext uri="{FF2B5EF4-FFF2-40B4-BE49-F238E27FC236}">
                <a16:creationId xmlns:a16="http://schemas.microsoft.com/office/drawing/2014/main" id="{85911FFE-847B-454F-8E23-1FD9F7B5C39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23473" y="2878770"/>
            <a:ext cx="597382" cy="597382"/>
          </a:xfrm>
          <a:prstGeom prst="rect">
            <a:avLst/>
          </a:prstGeom>
        </p:spPr>
      </p:pic>
      <p:cxnSp>
        <p:nvCxnSpPr>
          <p:cNvPr id="9" name="Connecteur droit avec flèche 8">
            <a:extLst>
              <a:ext uri="{FF2B5EF4-FFF2-40B4-BE49-F238E27FC236}">
                <a16:creationId xmlns:a16="http://schemas.microsoft.com/office/drawing/2014/main" id="{19D28FFB-5BA7-4955-B6AB-B8527051542C}"/>
              </a:ext>
            </a:extLst>
          </p:cNvPr>
          <p:cNvCxnSpPr/>
          <p:nvPr/>
        </p:nvCxnSpPr>
        <p:spPr>
          <a:xfrm flipH="1">
            <a:off x="2379306" y="1502229"/>
            <a:ext cx="4059131" cy="1278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4B61265-AE5F-4ECB-BD43-0A1D62FBB2A1}"/>
              </a:ext>
            </a:extLst>
          </p:cNvPr>
          <p:cNvSpPr txBox="1"/>
          <p:nvPr/>
        </p:nvSpPr>
        <p:spPr>
          <a:xfrm>
            <a:off x="9706018" y="2233108"/>
            <a:ext cx="1770636" cy="3693319"/>
          </a:xfrm>
          <a:prstGeom prst="rect">
            <a:avLst/>
          </a:prstGeom>
          <a:noFill/>
        </p:spPr>
        <p:txBody>
          <a:bodyPr wrap="square" rtlCol="0">
            <a:spAutoFit/>
          </a:bodyPr>
          <a:lstStyle/>
          <a:p>
            <a:r>
              <a:rPr lang="fr-FR" dirty="0"/>
              <a:t>Pour savoir dans quelle collection vous avez classé une référence, il suffit de sélectionner la référence et d’appuyer sur la touche CTRL de votre clavier, et la collection apparait en surbrillance.</a:t>
            </a:r>
          </a:p>
        </p:txBody>
      </p:sp>
      <p:pic>
        <p:nvPicPr>
          <p:cNvPr id="14" name="Image 13">
            <a:extLst>
              <a:ext uri="{FF2B5EF4-FFF2-40B4-BE49-F238E27FC236}">
                <a16:creationId xmlns:a16="http://schemas.microsoft.com/office/drawing/2014/main" id="{B9304EBE-9C0F-4D64-87EB-582B39889576}"/>
              </a:ext>
            </a:extLst>
          </p:cNvPr>
          <p:cNvPicPr>
            <a:picLocks noChangeAspect="1"/>
          </p:cNvPicPr>
          <p:nvPr/>
        </p:nvPicPr>
        <p:blipFill>
          <a:blip r:embed="rId6"/>
          <a:stretch>
            <a:fillRect/>
          </a:stretch>
        </p:blipFill>
        <p:spPr>
          <a:xfrm>
            <a:off x="6096000" y="2820030"/>
            <a:ext cx="3027473" cy="3302024"/>
          </a:xfrm>
          <a:prstGeom prst="rect">
            <a:avLst/>
          </a:prstGeom>
        </p:spPr>
      </p:pic>
      <p:cxnSp>
        <p:nvCxnSpPr>
          <p:cNvPr id="16" name="Connecteur droit avec flèche 15">
            <a:extLst>
              <a:ext uri="{FF2B5EF4-FFF2-40B4-BE49-F238E27FC236}">
                <a16:creationId xmlns:a16="http://schemas.microsoft.com/office/drawing/2014/main" id="{92B69AEA-F8B2-467F-95D9-88ECBA59DC5F}"/>
              </a:ext>
            </a:extLst>
          </p:cNvPr>
          <p:cNvCxnSpPr>
            <a:cxnSpLocks/>
          </p:cNvCxnSpPr>
          <p:nvPr/>
        </p:nvCxnSpPr>
        <p:spPr>
          <a:xfrm flipH="1">
            <a:off x="7609736" y="4395831"/>
            <a:ext cx="2111119" cy="1277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16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AB02B6B-F26F-46F9-93D6-E65B4A924A1E}"/>
              </a:ext>
            </a:extLst>
          </p:cNvPr>
          <p:cNvPicPr>
            <a:picLocks noChangeAspect="1"/>
          </p:cNvPicPr>
          <p:nvPr/>
        </p:nvPicPr>
        <p:blipFill>
          <a:blip r:embed="rId3"/>
          <a:stretch>
            <a:fillRect/>
          </a:stretch>
        </p:blipFill>
        <p:spPr>
          <a:xfrm>
            <a:off x="204678" y="0"/>
            <a:ext cx="8535591" cy="6487430"/>
          </a:xfrm>
          <a:prstGeom prst="rect">
            <a:avLst/>
          </a:prstGeom>
        </p:spPr>
      </p:pic>
      <p:pic>
        <p:nvPicPr>
          <p:cNvPr id="5" name="Image 4">
            <a:extLst>
              <a:ext uri="{FF2B5EF4-FFF2-40B4-BE49-F238E27FC236}">
                <a16:creationId xmlns:a16="http://schemas.microsoft.com/office/drawing/2014/main" id="{210AE490-8C5D-4DD3-91AE-0BD00B9A9C25}"/>
              </a:ext>
            </a:extLst>
          </p:cNvPr>
          <p:cNvPicPr>
            <a:picLocks noChangeAspect="1"/>
          </p:cNvPicPr>
          <p:nvPr/>
        </p:nvPicPr>
        <p:blipFill>
          <a:blip r:embed="rId4"/>
          <a:stretch>
            <a:fillRect/>
          </a:stretch>
        </p:blipFill>
        <p:spPr>
          <a:xfrm>
            <a:off x="711784" y="104891"/>
            <a:ext cx="2314898" cy="2505425"/>
          </a:xfrm>
          <a:prstGeom prst="rect">
            <a:avLst/>
          </a:prstGeom>
        </p:spPr>
      </p:pic>
      <p:sp>
        <p:nvSpPr>
          <p:cNvPr id="6" name="ZoneTexte 5">
            <a:extLst>
              <a:ext uri="{FF2B5EF4-FFF2-40B4-BE49-F238E27FC236}">
                <a16:creationId xmlns:a16="http://schemas.microsoft.com/office/drawing/2014/main" id="{8E15CFD8-F061-4FB6-BEE3-522373260E49}"/>
              </a:ext>
            </a:extLst>
          </p:cNvPr>
          <p:cNvSpPr txBox="1"/>
          <p:nvPr/>
        </p:nvSpPr>
        <p:spPr>
          <a:xfrm>
            <a:off x="9237306" y="1054359"/>
            <a:ext cx="2750016" cy="2585323"/>
          </a:xfrm>
          <a:prstGeom prst="rect">
            <a:avLst/>
          </a:prstGeom>
          <a:noFill/>
        </p:spPr>
        <p:txBody>
          <a:bodyPr wrap="square" rtlCol="0">
            <a:spAutoFit/>
          </a:bodyPr>
          <a:lstStyle/>
          <a:p>
            <a:r>
              <a:rPr lang="fr-FR" dirty="0"/>
              <a:t>Enfin, la corbeille permet de supprimer les références. Vous pouvez, grâce au menu </a:t>
            </a:r>
            <a:r>
              <a:rPr lang="fr-FR" i="1" dirty="0"/>
              <a:t>Édition</a:t>
            </a:r>
            <a:r>
              <a:rPr lang="fr-FR" dirty="0"/>
              <a:t> &gt; </a:t>
            </a:r>
            <a:r>
              <a:rPr lang="fr-FR" i="1" dirty="0"/>
              <a:t>Préférences</a:t>
            </a:r>
            <a:r>
              <a:rPr lang="fr-FR" dirty="0"/>
              <a:t>, choisir le nombre de jours pendant lesquels vos références sont conservées dans la corbeille.</a:t>
            </a:r>
          </a:p>
        </p:txBody>
      </p:sp>
      <p:cxnSp>
        <p:nvCxnSpPr>
          <p:cNvPr id="8" name="Connecteur droit avec flèche 7">
            <a:extLst>
              <a:ext uri="{FF2B5EF4-FFF2-40B4-BE49-F238E27FC236}">
                <a16:creationId xmlns:a16="http://schemas.microsoft.com/office/drawing/2014/main" id="{8B69961C-183C-4C0C-B4C7-17969F70D14A}"/>
              </a:ext>
            </a:extLst>
          </p:cNvPr>
          <p:cNvCxnSpPr/>
          <p:nvPr/>
        </p:nvCxnSpPr>
        <p:spPr>
          <a:xfrm flipH="1">
            <a:off x="7613780" y="2463282"/>
            <a:ext cx="1744824" cy="1194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4032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263</Words>
  <Application>Microsoft Office PowerPoint</Application>
  <PresentationFormat>Grand écran</PresentationFormat>
  <Paragraphs>16</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Zotero – Boutons et collections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RIDET Celine</dc:creator>
  <cp:lastModifiedBy>ANNEQUIN Elisabeth</cp:lastModifiedBy>
  <cp:revision>18</cp:revision>
  <dcterms:created xsi:type="dcterms:W3CDTF">2024-02-22T16:34:02Z</dcterms:created>
  <dcterms:modified xsi:type="dcterms:W3CDTF">2024-06-14T07:08:06Z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266EF4FD-9F67-4334-ACCB-DB151BAFC34C</vt:lpwstr>
  </property>
  <property fmtid="{D5CDD505-2E9C-101B-9397-08002B2CF9AE}" pid="3" name="ArticulatePath">
    <vt:lpwstr>Schéma explicatif boutons Zotero</vt:lpwstr>
  </property>
</Properties>
</file>